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610" r:id="rId2"/>
    <p:sldId id="609" r:id="rId3"/>
    <p:sldId id="612" r:id="rId4"/>
    <p:sldId id="611" r:id="rId5"/>
    <p:sldId id="613" r:id="rId6"/>
    <p:sldId id="617" r:id="rId7"/>
    <p:sldId id="614" r:id="rId8"/>
    <p:sldId id="619" r:id="rId9"/>
    <p:sldId id="615" r:id="rId10"/>
    <p:sldId id="616" r:id="rId11"/>
    <p:sldId id="62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9661" autoAdjust="0"/>
  </p:normalViewPr>
  <p:slideViewPr>
    <p:cSldViewPr snapToGrid="0" snapToObjects="1">
      <p:cViewPr>
        <p:scale>
          <a:sx n="100" d="100"/>
          <a:sy n="100" d="100"/>
        </p:scale>
        <p:origin x="2416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2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A417F-6B12-4A48-972C-6B6481592202}" type="datetimeFigureOut">
              <a:rPr lang="en-US" smtClean="0"/>
              <a:t>3/25/17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1F300-9633-8144-9510-C9CD1CC6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3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4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9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FF76-4AC6-874E-82F2-6EB9261E50C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000" y="1080000"/>
            <a:ext cx="7920000" cy="180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Tutorial on </a:t>
            </a:r>
            <a:r>
              <a:rPr lang="en-US" sz="2400" dirty="0" err="1" smtClean="0"/>
              <a:t>Quanty</a:t>
            </a:r>
            <a:r>
              <a:rPr lang="en-US" sz="2400" dirty="0" smtClean="0"/>
              <a:t> at ESRF</a:t>
            </a:r>
          </a:p>
          <a:p>
            <a:pPr algn="ctr"/>
            <a:r>
              <a:rPr lang="en-US" sz="2400" dirty="0" smtClean="0"/>
              <a:t>Intro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2000" y="3321141"/>
            <a:ext cx="79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Maurits W. Haverkort</a:t>
            </a:r>
          </a:p>
          <a:p>
            <a:pPr algn="ctr"/>
            <a:r>
              <a:rPr lang="en-US" i="1" dirty="0" smtClean="0">
                <a:solidFill>
                  <a:schemeClr val="tx2"/>
                </a:solidFill>
              </a:rPr>
              <a:t>Institute for theoretical physics </a:t>
            </a:r>
            <a:r>
              <a:rPr lang="mr-IN" i="1" dirty="0" smtClean="0">
                <a:solidFill>
                  <a:schemeClr val="tx2"/>
                </a:solidFill>
              </a:rPr>
              <a:t>–</a:t>
            </a:r>
            <a:r>
              <a:rPr lang="en-US" i="1" dirty="0" smtClean="0">
                <a:solidFill>
                  <a:schemeClr val="tx2"/>
                </a:solidFill>
              </a:rPr>
              <a:t> Heidelberg University</a:t>
            </a:r>
          </a:p>
          <a:p>
            <a:pPr algn="ctr"/>
            <a:endParaRPr lang="en-US" i="1" dirty="0" smtClean="0">
              <a:solidFill>
                <a:schemeClr val="tx2"/>
              </a:solidFill>
            </a:endParaRPr>
          </a:p>
          <a:p>
            <a:pPr algn="ctr"/>
            <a:r>
              <a:rPr lang="en-US" i="1" dirty="0" err="1" smtClean="0">
                <a:solidFill>
                  <a:schemeClr val="tx2"/>
                </a:solidFill>
              </a:rPr>
              <a:t>M.W.Haverkort@thphys.uni-heidelberg.de</a:t>
            </a:r>
            <a:endParaRPr lang="en-US" i="1" dirty="0" smtClean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400" y="4687935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– also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12000" y="1086597"/>
            <a:ext cx="7325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DMFT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2000" y="1731681"/>
            <a:ext cx="7325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Post LDA or </a:t>
            </a:r>
            <a:r>
              <a:rPr lang="en-US" sz="2000" dirty="0" err="1" smtClean="0">
                <a:solidFill>
                  <a:schemeClr val="tx1"/>
                </a:solidFill>
              </a:rPr>
              <a:t>Hartree-fock</a:t>
            </a:r>
            <a:r>
              <a:rPr lang="en-US" sz="2000" dirty="0" smtClean="0">
                <a:solidFill>
                  <a:schemeClr val="tx1"/>
                </a:solidFill>
              </a:rPr>
              <a:t> method (</a:t>
            </a:r>
            <a:r>
              <a:rPr lang="en-US" sz="2000" i="1" dirty="0" err="1" smtClean="0">
                <a:solidFill>
                  <a:schemeClr val="tx1"/>
                </a:solidFill>
              </a:rPr>
              <a:t>ab</a:t>
            </a:r>
            <a:r>
              <a:rPr lang="en-US" sz="2000" i="1" dirty="0" smtClean="0">
                <a:solidFill>
                  <a:schemeClr val="tx1"/>
                </a:solidFill>
              </a:rPr>
              <a:t>-initio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73400" y="2376765"/>
            <a:ext cx="4864100" cy="500903"/>
          </a:xfrm>
          <a:prstGeom prst="roundRect">
            <a:avLst>
              <a:gd name="adj" fmla="val 26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Calculate the ligand-field theory parameters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2000" y="3021849"/>
            <a:ext cx="7325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Resonances – (interaction between localized and itinerant states)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000" y="3666933"/>
            <a:ext cx="7325500" cy="812800"/>
          </a:xfrm>
          <a:prstGeom prst="roundRect">
            <a:avLst>
              <a:gd name="adj" fmla="val 1562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Dynamics (arbitrary order response functions in frequency and time domain)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2000" y="4623914"/>
            <a:ext cx="7325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K-edge (dipole + </a:t>
            </a:r>
            <a:r>
              <a:rPr lang="en-US" sz="2000" dirty="0" err="1" smtClean="0">
                <a:solidFill>
                  <a:schemeClr val="tx1"/>
                </a:solidFill>
              </a:rPr>
              <a:t>quadrupole</a:t>
            </a:r>
            <a:r>
              <a:rPr lang="en-US" sz="2000" dirty="0" smtClean="0">
                <a:solidFill>
                  <a:schemeClr val="tx1"/>
                </a:solidFill>
              </a:rPr>
              <a:t> + interference)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000" y="5268997"/>
            <a:ext cx="7325500" cy="1096703"/>
          </a:xfrm>
          <a:prstGeom prst="roundRect">
            <a:avLst>
              <a:gd name="adj" fmla="val 13395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63500" dir="2700000" rotWithShape="0">
              <a:schemeClr val="accent3">
                <a:lumMod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Focus today on transition metal L</a:t>
            </a:r>
            <a:r>
              <a:rPr lang="en-US" sz="2000" baseline="-25000" dirty="0" smtClean="0">
                <a:solidFill>
                  <a:schemeClr val="tx1"/>
                </a:solidFill>
              </a:rPr>
              <a:t>23</a:t>
            </a:r>
            <a:r>
              <a:rPr lang="en-US" sz="2000" dirty="0" smtClean="0">
                <a:solidFill>
                  <a:schemeClr val="tx1"/>
                </a:solidFill>
              </a:rPr>
              <a:t> and rare-earth M</a:t>
            </a:r>
            <a:r>
              <a:rPr lang="en-US" sz="2000" baseline="-25000" dirty="0" smtClean="0">
                <a:solidFill>
                  <a:schemeClr val="tx1"/>
                </a:solidFill>
              </a:rPr>
              <a:t>45</a:t>
            </a:r>
            <a:r>
              <a:rPr lang="en-US" sz="2000" dirty="0" smtClean="0">
                <a:solidFill>
                  <a:schemeClr val="tx1"/>
                </a:solidFill>
              </a:rPr>
              <a:t> edges (excitons) different forms of spectroscopy using parameter based crystal and ligand field theory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09268" y="6488668"/>
            <a:ext cx="193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Intro spectroscopy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3" name="Rounded Rectangle 72"/>
          <p:cNvSpPr/>
          <p:nvPr/>
        </p:nvSpPr>
        <p:spPr>
          <a:xfrm>
            <a:off x="901700" y="1086596"/>
            <a:ext cx="7325500" cy="1097803"/>
          </a:xfrm>
          <a:prstGeom prst="roundRect">
            <a:avLst>
              <a:gd name="adj" fmla="val 798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Quanty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is a script language which allows the user to program quantum mechanical problems in second quantization and when possible solve </a:t>
            </a:r>
            <a:r>
              <a:rPr lang="en-US" sz="2000" dirty="0" smtClean="0">
                <a:solidFill>
                  <a:schemeClr val="tx1"/>
                </a:solidFill>
              </a:rPr>
              <a:t>these.</a:t>
            </a:r>
          </a:p>
        </p:txBody>
      </p:sp>
    </p:spTree>
    <p:extLst>
      <p:ext uri="{BB962C8B-B14F-4D97-AF65-F5344CB8AC3E}">
        <p14:creationId xmlns:p14="http://schemas.microsoft.com/office/powerpoint/2010/main" val="36758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- XAS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" name="Picture 1" descr="Screen Shot 2016-04-24 at 13.49.29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99" y="1738266"/>
            <a:ext cx="3584601" cy="47417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16100" y="1086597"/>
            <a:ext cx="6715901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L</a:t>
            </a:r>
            <a:r>
              <a:rPr lang="en-US" sz="2000" baseline="-25000" dirty="0" smtClean="0">
                <a:solidFill>
                  <a:schemeClr val="tx1"/>
                </a:solidFill>
              </a:rPr>
              <a:t>23</a:t>
            </a:r>
            <a:r>
              <a:rPr lang="en-US" sz="2000" dirty="0" smtClean="0">
                <a:solidFill>
                  <a:schemeClr val="tx1"/>
                </a:solidFill>
              </a:rPr>
              <a:t> edges transition metal compounds (possibly </a:t>
            </a:r>
            <a:r>
              <a:rPr lang="en-US" sz="2000" i="1" dirty="0" err="1" smtClean="0">
                <a:solidFill>
                  <a:schemeClr val="tx1"/>
                </a:solidFill>
              </a:rPr>
              <a:t>ab</a:t>
            </a:r>
            <a:r>
              <a:rPr lang="en-US" sz="2000" i="1" dirty="0" smtClean="0">
                <a:solidFill>
                  <a:schemeClr val="tx1"/>
                </a:solidFill>
              </a:rPr>
              <a:t> initio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6123" y="6488668"/>
            <a:ext cx="231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PRB </a:t>
            </a:r>
            <a:r>
              <a:rPr lang="en-US" b="1" dirty="0" smtClean="0"/>
              <a:t>85</a:t>
            </a:r>
            <a:r>
              <a:rPr lang="en-US" dirty="0" smtClean="0"/>
              <a:t>, 165113 (2012)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- XAS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" name="Picture 1" descr="Screen Shot 2016-04-24 at 13.44.32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90" y="1625600"/>
            <a:ext cx="5461211" cy="48124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16100" y="1086597"/>
            <a:ext cx="6715901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M</a:t>
            </a:r>
            <a:r>
              <a:rPr lang="en-US" sz="2000" baseline="-25000" dirty="0" smtClean="0">
                <a:solidFill>
                  <a:schemeClr val="tx1"/>
                </a:solidFill>
              </a:rPr>
              <a:t>45</a:t>
            </a:r>
            <a:r>
              <a:rPr lang="en-US" sz="2000" dirty="0" smtClean="0">
                <a:solidFill>
                  <a:schemeClr val="tx1"/>
                </a:solidFill>
              </a:rPr>
              <a:t> edges rare-earth (including Stevens Operator formalism)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8823" y="6495534"/>
            <a:ext cx="231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PRB </a:t>
            </a:r>
            <a:r>
              <a:rPr lang="en-US" b="1" dirty="0" smtClean="0"/>
              <a:t>93</a:t>
            </a:r>
            <a:r>
              <a:rPr lang="en-US" dirty="0" smtClean="0"/>
              <a:t>, 165107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4 at 13.38.50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2" y="1603200"/>
            <a:ext cx="3505200" cy="487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– non-resonant IXS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730500" y="1086597"/>
            <a:ext cx="5801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Angular dependence of d-d excitations in NiO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6-04-24 at 13.36.28 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85"/>
          <a:stretch/>
        </p:blipFill>
        <p:spPr>
          <a:xfrm>
            <a:off x="3714968" y="3978100"/>
            <a:ext cx="4817032" cy="2387600"/>
          </a:xfrm>
          <a:prstGeom prst="rect">
            <a:avLst/>
          </a:prstGeom>
        </p:spPr>
      </p:pic>
      <p:pic>
        <p:nvPicPr>
          <p:cNvPr id="8" name="Picture 7" descr="Screen Shot 2016-04-24 at 13.36.28 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96"/>
          <a:stretch/>
        </p:blipFill>
        <p:spPr>
          <a:xfrm>
            <a:off x="3714968" y="1666700"/>
            <a:ext cx="4817032" cy="231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1556" y="6514068"/>
            <a:ext cx="215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EPL </a:t>
            </a:r>
            <a:r>
              <a:rPr lang="en-US" b="1" dirty="0" smtClean="0"/>
              <a:t>96</a:t>
            </a:r>
            <a:r>
              <a:rPr lang="en-US" dirty="0" smtClean="0"/>
              <a:t>, 37007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– non-resonant IXS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" name="Picture 1" descr="Screen Shot 2016-04-24 at 13.30.19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19" y="1587500"/>
            <a:ext cx="3535881" cy="4826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30500" y="1086597"/>
            <a:ext cx="5801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Orbital orientation and transition in CeCu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Si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" name="Picture 2" descr="Screen Shot 2016-04-24 at 13.30.03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654300"/>
            <a:ext cx="4305300" cy="375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870" y="6488668"/>
            <a:ext cx="718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 </a:t>
            </a:r>
            <a:r>
              <a:rPr lang="en-US" b="1" dirty="0" smtClean="0"/>
              <a:t>112</a:t>
            </a:r>
            <a:r>
              <a:rPr lang="en-US" dirty="0" smtClean="0"/>
              <a:t>, 106407 (2014) – PRL </a:t>
            </a:r>
            <a:r>
              <a:rPr lang="en-US" b="1" dirty="0" smtClean="0"/>
              <a:t>109</a:t>
            </a:r>
            <a:r>
              <a:rPr lang="en-US" dirty="0" smtClean="0"/>
              <a:t>, 046401 (2012) – PRB </a:t>
            </a:r>
            <a:r>
              <a:rPr lang="en-US" b="1" dirty="0" smtClean="0"/>
              <a:t>91</a:t>
            </a:r>
            <a:r>
              <a:rPr lang="en-US" dirty="0" smtClean="0"/>
              <a:t>, 201108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4 at 12.58.05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551459"/>
            <a:ext cx="5905500" cy="497934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– RIXS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730500" y="1086597"/>
            <a:ext cx="5801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Orbital and dispersing magnetic transitions in </a:t>
            </a:r>
            <a:r>
              <a:rPr lang="en-US" sz="2000" dirty="0" err="1" smtClean="0">
                <a:solidFill>
                  <a:schemeClr val="tx1"/>
                </a:solidFill>
              </a:rPr>
              <a:t>TiOCl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9544" y="6501368"/>
            <a:ext cx="245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 </a:t>
            </a:r>
            <a:r>
              <a:rPr lang="en-US" b="1" dirty="0" smtClean="0"/>
              <a:t>107</a:t>
            </a:r>
            <a:r>
              <a:rPr lang="en-US" dirty="0" smtClean="0"/>
              <a:t>, 107402 (2011).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" name="Picture 2" descr="PhD manuscript Vincent Vercamer - for review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8" t="67305" r="16233" b="7055"/>
          <a:stretch/>
        </p:blipFill>
        <p:spPr>
          <a:xfrm>
            <a:off x="170972" y="1959129"/>
            <a:ext cx="8646347" cy="461087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730500" y="1086597"/>
            <a:ext cx="5801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Fe impurities in glass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– Optics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626233" y="6488668"/>
            <a:ext cx="299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PhD. Thesis Vincent </a:t>
            </a:r>
            <a:r>
              <a:rPr lang="en-US" dirty="0" err="1" smtClean="0"/>
              <a:t>Vercamer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– growing user community (online since one year)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98" r="6802" b="29581"/>
          <a:stretch/>
        </p:blipFill>
        <p:spPr>
          <a:xfrm>
            <a:off x="612000" y="990000"/>
            <a:ext cx="7920000" cy="223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031" t="-18094" r="4635" b="30894"/>
          <a:stretch/>
        </p:blipFill>
        <p:spPr>
          <a:xfrm>
            <a:off x="650100" y="2578100"/>
            <a:ext cx="7920000" cy="276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400" y="1308100"/>
            <a:ext cx="393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Website visits per unique user per week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7400" y="3492500"/>
            <a:ext cx="266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downloads per week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440" y="2971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05993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1134" y="5117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4140" y="318289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8529361">
            <a:off x="7531100" y="5673575"/>
            <a:ext cx="12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2016/04/19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8529361">
            <a:off x="-164335" y="5763575"/>
            <a:ext cx="12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2015/04/21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93900" y="4347627"/>
            <a:ext cx="51310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~300 registered users</a:t>
            </a:r>
          </a:p>
          <a:p>
            <a:r>
              <a:rPr lang="en-US" sz="4400" dirty="0" smtClean="0"/>
              <a:t>~500 downloads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17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12510</TotalTime>
  <Words>1054</Words>
  <Application>Microsoft Macintosh PowerPoint</Application>
  <PresentationFormat>On-screen Show (4:3)</PresentationFormat>
  <Paragraphs>65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Maurits W. Haverkort</dc:creator>
  <cp:keywords/>
  <dc:description/>
  <cp:lastModifiedBy>Microsoft Office User</cp:lastModifiedBy>
  <cp:revision>376</cp:revision>
  <dcterms:created xsi:type="dcterms:W3CDTF">2012-12-04T19:49:57Z</dcterms:created>
  <dcterms:modified xsi:type="dcterms:W3CDTF">2017-03-25T20:07:33Z</dcterms:modified>
  <cp:category/>
</cp:coreProperties>
</file>